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56" r:id="rId2"/>
    <p:sldId id="277" r:id="rId3"/>
    <p:sldId id="278" r:id="rId4"/>
    <p:sldId id="279" r:id="rId5"/>
    <p:sldId id="266" r:id="rId6"/>
    <p:sldId id="280" r:id="rId7"/>
    <p:sldId id="284" r:id="rId8"/>
    <p:sldId id="274" r:id="rId9"/>
    <p:sldId id="281" r:id="rId10"/>
    <p:sldId id="282" r:id="rId11"/>
    <p:sldId id="272" r:id="rId12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7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5236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7491E-8565-4460-A06D-0EB50B0E1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FAA4D-CEB1-4CE9-96DF-0911E3126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DA5E1-51A6-4D8C-9061-4F3C47A06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E2091-B88B-42B0-925B-ABF352164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3B722-6C54-40EA-8F6B-84134286A3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9C912-7E69-4EED-95A2-F555BBE902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57925-BFDD-425E-8FE8-0726F5861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D3577-1651-4541-9F40-F6FCD286E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4EB1E-5C1D-4B33-BA93-8AB906C04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F557B-7046-4BE9-A527-26E0F5D8E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1A906-E893-4340-83D3-E86E343FD3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24C32FD1-1428-4ECD-B65A-C9A8FE911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051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2E9B8453-002C-4480-ABF4-AF635C253F50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1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1600200"/>
            <a:ext cx="8077200" cy="2362200"/>
          </a:xfrm>
        </p:spPr>
        <p:txBody>
          <a:bodyPr rIns="132080"/>
          <a:lstStyle/>
          <a:p>
            <a:pPr indent="0" algn="ctr" eaLnBrk="1" hangingPunct="1"/>
            <a:r>
              <a:rPr lang="en-US" sz="4800" dirty="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2012</a:t>
            </a:r>
            <a:endParaRPr lang="en-US" sz="4800" dirty="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idx="1"/>
          </p:nvPr>
        </p:nvSpPr>
        <p:spPr>
          <a:xfrm>
            <a:off x="914400" y="3352800"/>
            <a:ext cx="7620000" cy="3505200"/>
          </a:xfrm>
        </p:spPr>
        <p:txBody>
          <a:bodyPr rIns="132080"/>
          <a:lstStyle/>
          <a:p>
            <a:pPr marL="39688" indent="0" algn="ctr" eaLnBrk="1" hangingPunct="1">
              <a:buFont typeface="Arial" charset="0"/>
              <a:buNone/>
            </a:pPr>
            <a:r>
              <a:rPr lang="en-US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Following the Map</a:t>
            </a:r>
            <a:endParaRPr lang="en-US" dirty="0" smtClean="0">
              <a:solidFill>
                <a:srgbClr val="B42478"/>
              </a:solidFill>
              <a:latin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charset="0"/>
              <a:buNone/>
            </a:pPr>
            <a:endParaRPr lang="en-US" dirty="0" smtClean="0"/>
          </a:p>
          <a:p>
            <a:pPr marL="39688" indent="0" algn="r" eaLnBrk="1" hangingPunct="1">
              <a:buFont typeface="Arial" charset="0"/>
              <a:buNone/>
            </a:pPr>
            <a:r>
              <a:rPr lang="en-US" dirty="0" smtClean="0"/>
              <a:t>K-4 Breakout Four</a:t>
            </a:r>
          </a:p>
          <a:p>
            <a:pPr marL="39688" indent="0" algn="ctr" eaLnBrk="1" hangingPunct="1">
              <a:buFont typeface="Arial" charset="0"/>
              <a:buNone/>
            </a:pPr>
            <a:endParaRPr lang="en-US" dirty="0" smtClean="0"/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76200"/>
            <a:ext cx="2590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Consolidation: </a:t>
            </a:r>
            <a:r>
              <a:rPr lang="en-US" sz="4000" dirty="0" smtClean="0"/>
              <a:t>Student Strategies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Circulate, and look at the student work as it is posted.  </a:t>
            </a:r>
            <a:endParaRPr lang="en-US" dirty="0" smtClean="0"/>
          </a:p>
          <a:p>
            <a:r>
              <a:rPr lang="en-US" dirty="0" smtClean="0"/>
              <a:t>Identify some student work and/or feedback you would like to discuss.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Reflection: Your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i="1" dirty="0" smtClean="0"/>
              <a:t>It is by going down into the abyss that we recover the treasures of life.  Where you stumble, there lies your treasure.</a:t>
            </a:r>
            <a:br>
              <a:rPr lang="en-US" i="1" dirty="0" smtClean="0"/>
            </a:br>
            <a:r>
              <a:rPr lang="en-US" sz="2400" dirty="0" smtClean="0"/>
              <a:t>Joseph Campbell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How are you going to bring these ideas back to your classroom?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Goals: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Participants will:</a:t>
            </a:r>
            <a:endParaRPr lang="en-US" dirty="0" smtClean="0"/>
          </a:p>
          <a:p>
            <a:r>
              <a:rPr lang="en-CA" dirty="0" smtClean="0"/>
              <a:t>understand the development of fraction understanding in young children</a:t>
            </a:r>
            <a:endParaRPr lang="en-US" dirty="0" smtClean="0"/>
          </a:p>
          <a:p>
            <a:r>
              <a:rPr lang="en-CA" dirty="0" smtClean="0"/>
              <a:t>critique learning goals</a:t>
            </a:r>
            <a:endParaRPr lang="en-US" dirty="0" smtClean="0"/>
          </a:p>
          <a:p>
            <a:r>
              <a:rPr lang="en-CA" dirty="0" smtClean="0"/>
              <a:t>develop success criteria linked to a specific learning goal</a:t>
            </a:r>
            <a:endParaRPr lang="en-US" dirty="0" smtClean="0"/>
          </a:p>
          <a:p>
            <a:r>
              <a:rPr lang="en-CA" dirty="0" smtClean="0"/>
              <a:t>increase the ability to provide descriptive feedback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2347912"/>
          </a:xfrm>
        </p:spPr>
        <p:txBody>
          <a:bodyPr/>
          <a:lstStyle/>
          <a:p>
            <a:r>
              <a:rPr lang="en-US" dirty="0" smtClean="0"/>
              <a:t>The Great Learning Goal/</a:t>
            </a:r>
            <a:br>
              <a:rPr lang="en-US" dirty="0" smtClean="0"/>
            </a:br>
            <a:r>
              <a:rPr lang="en-US" dirty="0" smtClean="0"/>
              <a:t>Success Criteria Conundrum!!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Growing Success: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Learning goals </a:t>
            </a:r>
            <a:r>
              <a:rPr lang="en-US" i="1" dirty="0" smtClean="0"/>
              <a:t>clearly identify what students are expected to know and be able to do, in language that students can readily understand.</a:t>
            </a:r>
          </a:p>
          <a:p>
            <a:r>
              <a:rPr lang="en-US" b="1" i="1" dirty="0" smtClean="0"/>
              <a:t>Success criteria </a:t>
            </a:r>
            <a:r>
              <a:rPr lang="en-US" i="1" dirty="0" smtClean="0"/>
              <a:t>describe in specific terms what successful attainment of the learning goals looks like.</a:t>
            </a:r>
            <a:endParaRPr lang="en-US" b="1" u="sng" dirty="0" smtClean="0"/>
          </a:p>
          <a:p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Minds On: Pair-Square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57600"/>
          </a:xfrm>
        </p:spPr>
        <p:txBody>
          <a:bodyPr/>
          <a:lstStyle/>
          <a:p>
            <a:r>
              <a:rPr lang="en-US" dirty="0" smtClean="0"/>
              <a:t>With a partner, use the sheet provided to discuss which expectations are successful as learning goals.</a:t>
            </a:r>
          </a:p>
          <a:p>
            <a:r>
              <a:rPr lang="en-US" dirty="0" smtClean="0"/>
              <a:t>Select one that is “too broad” as a learning goal, and break it down into a series of learning goals to make it more effective.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Minds On: Pair-Square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57600"/>
          </a:xfrm>
        </p:spPr>
        <p:txBody>
          <a:bodyPr/>
          <a:lstStyle/>
          <a:p>
            <a:r>
              <a:rPr lang="en-US" dirty="0" smtClean="0"/>
              <a:t>With a partner, use the sheet provided to discuss which expectations are successful as learning goals.</a:t>
            </a:r>
          </a:p>
          <a:p>
            <a:r>
              <a:rPr lang="en-US" dirty="0" smtClean="0"/>
              <a:t>Select one that is “too broad” as a learning goal, and break it down into a series of learning goals to make it more effective.</a:t>
            </a:r>
          </a:p>
          <a:p>
            <a:r>
              <a:rPr lang="en-US" dirty="0" smtClean="0"/>
              <a:t>Join another group to discuss and share.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0488"/>
            <a:ext cx="8229600" cy="747712"/>
          </a:xfrm>
        </p:spPr>
        <p:txBody>
          <a:bodyPr/>
          <a:lstStyle/>
          <a:p>
            <a:r>
              <a:rPr lang="en-CA" sz="4000" dirty="0" smtClean="0"/>
              <a:t>To the Curriculum!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5105400" cy="4343400"/>
          </a:xfrm>
        </p:spPr>
        <p:txBody>
          <a:bodyPr/>
          <a:lstStyle/>
          <a:p>
            <a:r>
              <a:rPr lang="en-CA" dirty="0" smtClean="0"/>
              <a:t>Pick a grade K – 4</a:t>
            </a:r>
          </a:p>
          <a:p>
            <a:r>
              <a:rPr lang="en-CA" dirty="0" smtClean="0"/>
              <a:t>Find fractional concepts and understandings in:</a:t>
            </a:r>
          </a:p>
          <a:p>
            <a:pPr lvl="1"/>
            <a:r>
              <a:rPr lang="en-CA" sz="2400" dirty="0" smtClean="0"/>
              <a:t> Data Management and Probability: Green</a:t>
            </a:r>
          </a:p>
          <a:p>
            <a:pPr lvl="1"/>
            <a:r>
              <a:rPr lang="en-CA" sz="2400" dirty="0" smtClean="0"/>
              <a:t>Geometry and Spatial Sense: Orange</a:t>
            </a:r>
          </a:p>
          <a:p>
            <a:pPr lvl="1"/>
            <a:r>
              <a:rPr lang="en-CA" sz="2400" dirty="0" smtClean="0"/>
              <a:t>Patterning and Algebra: Pink</a:t>
            </a:r>
          </a:p>
          <a:p>
            <a:pPr lvl="1"/>
            <a:r>
              <a:rPr lang="en-CA" sz="2400" dirty="0" smtClean="0"/>
              <a:t>Measurement: Yellow</a:t>
            </a:r>
          </a:p>
        </p:txBody>
      </p:sp>
      <p:pic>
        <p:nvPicPr>
          <p:cNvPr id="15364" name="Picture 5" descr="The-Ontario-Curriculum-Grades-1-8-Mathemati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8325" y="0"/>
            <a:ext cx="3495675" cy="52387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5367" name="Picture 7" descr="imag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733800"/>
            <a:ext cx="3048000" cy="2209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Action: Descriptive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5486400"/>
          </a:xfrm>
        </p:spPr>
        <p:txBody>
          <a:bodyPr/>
          <a:lstStyle/>
          <a:p>
            <a:r>
              <a:rPr lang="en-US" sz="2400" dirty="0" smtClean="0"/>
              <a:t>In “grade-level-</a:t>
            </a:r>
            <a:r>
              <a:rPr lang="en-US" sz="2400" dirty="0" err="1" smtClean="0"/>
              <a:t>ish</a:t>
            </a:r>
            <a:r>
              <a:rPr lang="en-US" sz="2400" dirty="0" smtClean="0"/>
              <a:t>” groups, consider the fraction question from this morning and the following expectations (learning goals) to identify some success criteria:</a:t>
            </a:r>
          </a:p>
          <a:p>
            <a:pPr lvl="1"/>
            <a:r>
              <a:rPr lang="en-CA" sz="2400" dirty="0" smtClean="0"/>
              <a:t>Divide whole objects and sets of objects into equal parts, and identify the parts using fractional names (grade 3)</a:t>
            </a:r>
            <a:endParaRPr lang="en-US" sz="2400" dirty="0" smtClean="0"/>
          </a:p>
          <a:p>
            <a:pPr lvl="1"/>
            <a:r>
              <a:rPr lang="en-CA" sz="2400" dirty="0" smtClean="0"/>
              <a:t>Read and represent simple fractions (grade 4)</a:t>
            </a:r>
            <a:endParaRPr lang="en-US" sz="2400" dirty="0" smtClean="0"/>
          </a:p>
          <a:p>
            <a:r>
              <a:rPr lang="en-US" sz="2400" dirty="0" smtClean="0"/>
              <a:t>Discuss the following: What would students do that would be different from what we did when we solved this problem?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Action: Descriptive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the student work provided, please create some descriptive feedback that you would give these students based on their work.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stickies</a:t>
            </a:r>
            <a:r>
              <a:rPr lang="en-US" dirty="0" smtClean="0"/>
              <a:t> to annotate the student work.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th CAMPPP 2011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62&quot;/&gt;&lt;/object&gt;&lt;object type=&quot;3&quot; unique_id=&quot;10006&quot;&gt;&lt;property id=&quot;20148&quot; value=&quot;5&quot;/&gt;&lt;property id=&quot;20300&quot; value=&quot;Slide 3&quot;/&gt;&lt;property id=&quot;20307&quot; value=&quot;263&quot;/&gt;&lt;/object&gt;&lt;object type=&quot;3&quot; unique_id=&quot;10007&quot;&gt;&lt;property id=&quot;20148&quot; value=&quot;5&quot;/&gt;&lt;property id=&quot;20300&quot; value=&quot;Slide 4&quot;/&gt;&lt;property id=&quot;20307&quot; value=&quot;264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684</TotalTime>
  <Pages>0</Pages>
  <Words>442</Words>
  <Characters>0</Characters>
  <Application>Microsoft Office PowerPoint</Application>
  <PresentationFormat>On-screen Show (4:3)</PresentationFormat>
  <Lines>0</Lines>
  <Paragraphs>53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2_Default Design</vt:lpstr>
      <vt:lpstr>Math CAMPPP 2012</vt:lpstr>
      <vt:lpstr>Learning Goals:</vt:lpstr>
      <vt:lpstr>The Great Learning Goal/ Success Criteria Conundrum!!</vt:lpstr>
      <vt:lpstr>Growing Success:</vt:lpstr>
      <vt:lpstr>Minds On: Pair-Square</vt:lpstr>
      <vt:lpstr>Minds On: Pair-Square</vt:lpstr>
      <vt:lpstr>To the Curriculum!</vt:lpstr>
      <vt:lpstr>Action: Descriptive Feedback</vt:lpstr>
      <vt:lpstr>Action: Descriptive Feedback</vt:lpstr>
      <vt:lpstr>Consolidation: Student Strategies</vt:lpstr>
      <vt:lpstr>Reflection: Your Choice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creator>CSC</dc:creator>
  <cp:lastModifiedBy>cchaput</cp:lastModifiedBy>
  <cp:revision>38</cp:revision>
  <dcterms:modified xsi:type="dcterms:W3CDTF">2012-08-23T18:59:45Z</dcterms:modified>
</cp:coreProperties>
</file>